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0" r:id="rId5"/>
    <p:sldId id="272" r:id="rId6"/>
    <p:sldId id="281" r:id="rId7"/>
    <p:sldId id="257" r:id="rId8"/>
    <p:sldId id="262" r:id="rId9"/>
    <p:sldId id="273" r:id="rId10"/>
    <p:sldId id="277" r:id="rId11"/>
    <p:sldId id="275" r:id="rId12"/>
    <p:sldId id="276" r:id="rId13"/>
    <p:sldId id="274" r:id="rId14"/>
    <p:sldId id="266" r:id="rId15"/>
    <p:sldId id="282" r:id="rId16"/>
    <p:sldId id="268" r:id="rId17"/>
    <p:sldId id="270" r:id="rId18"/>
    <p:sldId id="283" r:id="rId19"/>
    <p:sldId id="279" r:id="rId20"/>
    <p:sldId id="278" r:id="rId21"/>
    <p:sldId id="280" r:id="rId2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3A058-1C38-1EA3-F3E2-3308F1A009ED}" v="153" dt="2021-06-14T14:39:38.025"/>
    <p1510:client id="{ABC24BC6-CBF4-481D-A07D-6F18D29E9035}" v="895" dt="2021-06-14T14:47:3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14.06.2021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14.06.2021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/>
              <a:t>Introduction:</a:t>
            </a:r>
          </a:p>
          <a:p>
            <a:pPr rtl="0"/>
            <a:r>
              <a:rPr lang="en-US"/>
              <a:t>Hello and welcome,</a:t>
            </a:r>
          </a:p>
          <a:p>
            <a:pPr rtl="0"/>
            <a:r>
              <a:rPr lang="en-US"/>
              <a:t>we are the little Beast team and we want to show you how our project is coming along.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 I will give you our vision and an idea of the world we created and how we want to design it.</a:t>
            </a:r>
          </a:p>
          <a:p>
            <a:endParaRPr lang="en-US"/>
          </a:p>
          <a:p>
            <a:r>
              <a:rPr lang="en-US"/>
              <a:t>After that Leon will present our scope for the project up until now </a:t>
            </a:r>
          </a:p>
          <a:p>
            <a:r>
              <a:rPr lang="en-US"/>
              <a:t>and show some of our use-cases in a demo.</a:t>
            </a:r>
          </a:p>
          <a:p>
            <a:endParaRPr lang="en-US"/>
          </a:p>
          <a:p>
            <a:r>
              <a:rPr lang="en-US"/>
              <a:t>Then Andreas and I will give you a rundown of the technologies we used and the architecture of the </a:t>
            </a:r>
          </a:p>
          <a:p>
            <a:r>
              <a:rPr lang="en-US"/>
              <a:t>project, with Andreas then running our "cucumber" tests.</a:t>
            </a:r>
          </a:p>
          <a:p>
            <a:endParaRPr lang="en-US"/>
          </a:p>
          <a:p>
            <a:r>
              <a:rPr lang="en-US"/>
              <a:t>Last but not least </a:t>
            </a:r>
            <a:r>
              <a:rPr lang="en-US" err="1"/>
              <a:t>Lawand</a:t>
            </a:r>
            <a:r>
              <a:rPr lang="en-US"/>
              <a:t> will give you insights into our project management and workflow.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42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  <a:p>
            <a:pPr rtl="0"/>
            <a:r>
              <a:rPr lang="en-US"/>
              <a:t>What every member of our team has in common, is our love for retro games. </a:t>
            </a:r>
          </a:p>
          <a:p>
            <a:pPr rtl="0"/>
            <a:r>
              <a:rPr lang="en-US"/>
              <a:t>Be it </a:t>
            </a:r>
            <a:r>
              <a:rPr lang="en-US" err="1"/>
              <a:t>Pokemon</a:t>
            </a:r>
            <a:r>
              <a:rPr lang="en-US"/>
              <a:t> on the Gameboy or the Final Fantasy series on the SNES.</a:t>
            </a:r>
          </a:p>
          <a:p>
            <a:pPr rtl="0"/>
            <a:endParaRPr lang="en-US"/>
          </a:p>
          <a:p>
            <a:pPr rtl="0"/>
            <a:r>
              <a:rPr lang="en-US"/>
              <a:t>We wanted to capture the essence of the games we love and create something</a:t>
            </a:r>
          </a:p>
          <a:p>
            <a:pPr rtl="0"/>
            <a:r>
              <a:rPr lang="en-US"/>
              <a:t>new in the process.</a:t>
            </a:r>
          </a:p>
          <a:p>
            <a:pPr rtl="0"/>
            <a:endParaRPr lang="en-US"/>
          </a:p>
          <a:p>
            <a:pPr rtl="0"/>
            <a:r>
              <a:rPr lang="en-US"/>
              <a:t>The result is a non-isomorphic 2d-view, like in old school Gameboy games.</a:t>
            </a:r>
          </a:p>
          <a:p>
            <a:pPr rtl="0"/>
            <a:r>
              <a:rPr lang="en-US"/>
              <a:t>With a tile base map and low resolution character models.</a:t>
            </a:r>
          </a:p>
          <a:p>
            <a:pPr rtl="0"/>
            <a:endParaRPr lang="en-US"/>
          </a:p>
          <a:p>
            <a:pPr rtl="0"/>
            <a:r>
              <a:rPr lang="en-US"/>
              <a:t>As in </a:t>
            </a:r>
            <a:r>
              <a:rPr lang="en-US" err="1"/>
              <a:t>Pokemon</a:t>
            </a:r>
            <a:r>
              <a:rPr lang="en-US"/>
              <a:t> you can catch and collect monsters, </a:t>
            </a:r>
          </a:p>
          <a:p>
            <a:pPr rtl="0"/>
            <a:r>
              <a:rPr lang="en-US"/>
              <a:t>but our monsters are inspired by the world of H.P. Lovecraft. </a:t>
            </a:r>
          </a:p>
          <a:p>
            <a:pPr rtl="0"/>
            <a:endParaRPr lang="en-US"/>
          </a:p>
          <a:p>
            <a:pPr rtl="0"/>
            <a:r>
              <a:rPr lang="en-US"/>
              <a:t>With this in mind we created our world.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game is an enormous tasks and especially the graphics can be challenging.</a:t>
            </a:r>
          </a:p>
          <a:p>
            <a:r>
              <a:rPr lang="en-US"/>
              <a:t>So we use </a:t>
            </a:r>
            <a:r>
              <a:rPr lang="en-US" err="1"/>
              <a:t>LitiEngine</a:t>
            </a:r>
            <a:r>
              <a:rPr lang="en-US"/>
              <a:t> in our project. This Engine helps us with recourse management,</a:t>
            </a:r>
          </a:p>
          <a:p>
            <a:r>
              <a:rPr lang="en-US"/>
              <a:t>For example maps, sprites and sounds.</a:t>
            </a:r>
          </a:p>
          <a:p>
            <a:r>
              <a:rPr lang="en-US"/>
              <a:t>Also the controller inputs are handled by </a:t>
            </a:r>
            <a:r>
              <a:rPr lang="en-US" err="1"/>
              <a:t>LitiEngine</a:t>
            </a:r>
            <a:r>
              <a:rPr lang="en-US"/>
              <a:t>, this gives us more freedom to </a:t>
            </a:r>
          </a:p>
          <a:p>
            <a:r>
              <a:rPr lang="en-US"/>
              <a:t>concentrate on the actual game design.</a:t>
            </a:r>
          </a:p>
          <a:p>
            <a:r>
              <a:rPr lang="en-US" err="1"/>
              <a:t>LitiEngine</a:t>
            </a:r>
            <a:r>
              <a:rPr lang="en-US"/>
              <a:t> delivers a tool - </a:t>
            </a:r>
            <a:r>
              <a:rPr lang="en-US" err="1"/>
              <a:t>UtiLiti</a:t>
            </a:r>
            <a:r>
              <a:rPr lang="en-US"/>
              <a:t> - to input and manage all resources into a recourse</a:t>
            </a:r>
          </a:p>
          <a:p>
            <a:r>
              <a:rPr lang="en-US"/>
              <a:t>file which can then be </a:t>
            </a:r>
            <a:r>
              <a:rPr lang="en-US" err="1"/>
              <a:t>adressed</a:t>
            </a:r>
            <a:r>
              <a:rPr lang="en-US"/>
              <a:t> with the </a:t>
            </a:r>
            <a:r>
              <a:rPr lang="en-US" err="1"/>
              <a:t>Liti</a:t>
            </a:r>
            <a:r>
              <a:rPr lang="en-US"/>
              <a:t> Engine in Java.</a:t>
            </a:r>
          </a:p>
          <a:p>
            <a:endParaRPr lang="en-US"/>
          </a:p>
          <a:p>
            <a:r>
              <a:rPr lang="en-US"/>
              <a:t>For the actual map creation we use the "tiled" map editor. This allows us to create </a:t>
            </a:r>
          </a:p>
          <a:p>
            <a:r>
              <a:rPr lang="en-US"/>
              <a:t>different map layers and works flawlessly in combination with the </a:t>
            </a:r>
            <a:r>
              <a:rPr lang="en-US" err="1"/>
              <a:t>UtiLiti</a:t>
            </a:r>
            <a:r>
              <a:rPr lang="en-US"/>
              <a:t> tool.</a:t>
            </a:r>
          </a:p>
          <a:p>
            <a:endParaRPr lang="en-US"/>
          </a:p>
          <a:p>
            <a:r>
              <a:rPr lang="en-US"/>
              <a:t>As we are no graphic artist we used graphic recourses from the itch.io library.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EEBF4EA-66C0-4CFE-81BD-02CDB9148D34}" type="slidenum">
              <a:rPr lang="de-DE" noProof="0" smtClean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219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14.06.2021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cap="none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littleBeasts</a:t>
            </a:r>
            <a:endParaRPr lang="de-DE" cap="none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falllen</a:t>
            </a:r>
            <a:r>
              <a:rPr lang="de-DE"/>
              <a:t> </a:t>
            </a:r>
            <a:r>
              <a:rPr lang="de-DE" err="1"/>
              <a:t>star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arkham</a:t>
            </a:r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0B12E3-93FE-42B7-BC3D-FBA890FB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136" y="1891893"/>
            <a:ext cx="1273728" cy="1273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19" y="350520"/>
            <a:ext cx="9127171" cy="891540"/>
          </a:xfrm>
        </p:spPr>
        <p:txBody>
          <a:bodyPr>
            <a:normAutofit/>
          </a:bodyPr>
          <a:lstStyle/>
          <a:p>
            <a:r>
              <a:rPr lang="en-US" sz="3200" b="1"/>
              <a:t>CI/CD</a:t>
            </a:r>
            <a:endParaRPr lang="de-DE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0206DE-3779-45AE-AB3C-9E4B475C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6" y="1980423"/>
            <a:ext cx="3652091" cy="279432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73FE31-852A-4F82-B40A-F429BADF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71" y="1977672"/>
            <a:ext cx="4423271" cy="279707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DBCD90-479D-4BE0-B9DE-7D0051F07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16" y="1982018"/>
            <a:ext cx="3450115" cy="28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030C32-10AF-4626-B567-6E29D7BB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724" y="3011647"/>
            <a:ext cx="8676222" cy="834705"/>
          </a:xfrm>
        </p:spPr>
        <p:txBody>
          <a:bodyPr/>
          <a:lstStyle/>
          <a:p>
            <a:r>
              <a:rPr lang="en-US"/>
              <a:t>Workflow</a:t>
            </a:r>
            <a:endParaRPr lang="en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79B3291-70A6-4CFA-BA05-84197299E5EC}"/>
              </a:ext>
            </a:extLst>
          </p:cNvPr>
          <p:cNvSpPr/>
          <p:nvPr/>
        </p:nvSpPr>
        <p:spPr>
          <a:xfrm>
            <a:off x="2153174" y="874552"/>
            <a:ext cx="7885651" cy="5108896"/>
          </a:xfrm>
          <a:prstGeom prst="ellipse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07A656C-DC6C-4EAF-BB32-41BE0AA23C2F}"/>
              </a:ext>
            </a:extLst>
          </p:cNvPr>
          <p:cNvSpPr/>
          <p:nvPr/>
        </p:nvSpPr>
        <p:spPr>
          <a:xfrm>
            <a:off x="5217320" y="457198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YouTrack</a:t>
            </a:r>
            <a:endParaRPr lang="en-DE" sz="140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F7482D-DD32-4F4B-93C2-AF6B4F486991}"/>
              </a:ext>
            </a:extLst>
          </p:cNvPr>
          <p:cNvSpPr/>
          <p:nvPr/>
        </p:nvSpPr>
        <p:spPr>
          <a:xfrm>
            <a:off x="7866882" y="1108394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Research phases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BE900F4-DA41-48D7-8511-34D777C8816F}"/>
              </a:ext>
            </a:extLst>
          </p:cNvPr>
          <p:cNvSpPr/>
          <p:nvPr/>
        </p:nvSpPr>
        <p:spPr>
          <a:xfrm>
            <a:off x="9093773" y="2740402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IntelliJ</a:t>
            </a:r>
            <a:endParaRPr lang="en-DE" sz="14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69DA33C-0B51-45C8-9BDA-50A26EFCB398}"/>
              </a:ext>
            </a:extLst>
          </p:cNvPr>
          <p:cNvSpPr/>
          <p:nvPr/>
        </p:nvSpPr>
        <p:spPr>
          <a:xfrm>
            <a:off x="8029849" y="4643655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6AB4B64-07AE-43DC-B27E-B453E798B2E9}"/>
              </a:ext>
            </a:extLst>
          </p:cNvPr>
          <p:cNvSpPr/>
          <p:nvPr/>
        </p:nvSpPr>
        <p:spPr>
          <a:xfrm>
            <a:off x="2974803" y="4590229"/>
            <a:ext cx="2242517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Tests/Metrics</a:t>
            </a:r>
            <a:endParaRPr lang="en-DE" sz="1400" dirty="0">
              <a:solidFill>
                <a:srgbClr val="92D05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4E397B-B3D0-45FA-A62B-6B7632FE8F87}"/>
              </a:ext>
            </a:extLst>
          </p:cNvPr>
          <p:cNvSpPr/>
          <p:nvPr/>
        </p:nvSpPr>
        <p:spPr>
          <a:xfrm>
            <a:off x="5217320" y="5493371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Github</a:t>
            </a:r>
            <a:endParaRPr lang="en-DE" sz="140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4075AF-B7D7-49C0-B081-4A27F16DDED5}"/>
              </a:ext>
            </a:extLst>
          </p:cNvPr>
          <p:cNvSpPr/>
          <p:nvPr/>
        </p:nvSpPr>
        <p:spPr>
          <a:xfrm>
            <a:off x="1371492" y="2992946"/>
            <a:ext cx="1726734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Code Review</a:t>
            </a:r>
            <a:endParaRPr lang="en-DE" sz="1400">
              <a:solidFill>
                <a:srgbClr val="92D05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1158EB9-149B-4869-B4F3-A291AD3A5B7C}"/>
              </a:ext>
            </a:extLst>
          </p:cNvPr>
          <p:cNvSpPr/>
          <p:nvPr/>
        </p:nvSpPr>
        <p:spPr>
          <a:xfrm>
            <a:off x="2234859" y="1302388"/>
            <a:ext cx="2127847" cy="834705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Refactoring</a:t>
            </a:r>
            <a:endParaRPr lang="en-DE" sz="1400"/>
          </a:p>
        </p:txBody>
      </p:sp>
      <p:sp>
        <p:nvSpPr>
          <p:cNvPr id="13" name="Ellipse 10">
            <a:extLst>
              <a:ext uri="{FF2B5EF4-FFF2-40B4-BE49-F238E27FC236}">
                <a16:creationId xmlns:a16="http://schemas.microsoft.com/office/drawing/2014/main" id="{44B7B640-7344-4C5A-BDD9-D885F55B313A}"/>
              </a:ext>
            </a:extLst>
          </p:cNvPr>
          <p:cNvSpPr/>
          <p:nvPr/>
        </p:nvSpPr>
        <p:spPr>
          <a:xfrm>
            <a:off x="1910881" y="5076018"/>
            <a:ext cx="2057883" cy="834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92D050"/>
                </a:solidFill>
              </a:rPr>
              <a:t>CI/CD</a:t>
            </a:r>
            <a:endParaRPr lang="en-DE" sz="14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0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727959"/>
          </a:xfrm>
        </p:spPr>
        <p:txBody>
          <a:bodyPr anchor="b">
            <a:normAutofit/>
          </a:bodyPr>
          <a:lstStyle/>
          <a:p>
            <a:r>
              <a:rPr lang="en-US" sz="4800"/>
              <a:t>Technical abilities	</a:t>
            </a:r>
          </a:p>
        </p:txBody>
      </p:sp>
    </p:spTree>
    <p:extLst>
      <p:ext uri="{BB962C8B-B14F-4D97-AF65-F5344CB8AC3E}">
        <p14:creationId xmlns:p14="http://schemas.microsoft.com/office/powerpoint/2010/main" val="21340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F315E-D72E-45E1-BE10-05C3C30B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7" y="215381"/>
            <a:ext cx="9905998" cy="788437"/>
          </a:xfrm>
        </p:spPr>
        <p:txBody>
          <a:bodyPr/>
          <a:lstStyle/>
          <a:p>
            <a:r>
              <a:rPr lang="en-US"/>
              <a:t>Technologies - </a:t>
            </a:r>
            <a:r>
              <a:rPr lang="en-US" err="1"/>
              <a:t>LitiEngine</a:t>
            </a:r>
            <a:endParaRPr lang="en-DE"/>
          </a:p>
        </p:txBody>
      </p:sp>
      <p:pic>
        <p:nvPicPr>
          <p:cNvPr id="7" name="Grafik 6" descr="Ein Bild, das dunkel, erleuchtet, Computer enthält.&#10;&#10;Automatisch generierte Beschreibung">
            <a:extLst>
              <a:ext uri="{FF2B5EF4-FFF2-40B4-BE49-F238E27FC236}">
                <a16:creationId xmlns:a16="http://schemas.microsoft.com/office/drawing/2014/main" id="{DF3A30E0-628A-4C8E-A417-205A2781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" y="3282506"/>
            <a:ext cx="3688278" cy="2006987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5C7999-E517-441C-8769-97445EAED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92414" l="3165" r="95359">
                        <a14:foregroundMark x1="8228" y1="14483" x2="18776" y2="20690"/>
                        <a14:foregroundMark x1="18776" y1="20690" x2="28903" y2="17931"/>
                        <a14:foregroundMark x1="8017" y1="15172" x2="3165" y2="24828"/>
                        <a14:foregroundMark x1="14979" y1="92414" x2="23418" y2="88276"/>
                        <a14:foregroundMark x1="16034" y1="67586" x2="16034" y2="67586"/>
                        <a14:foregroundMark x1="37764" y1="52414" x2="38608" y2="68276"/>
                        <a14:foregroundMark x1="37975" y1="33103" x2="37975" y2="33103"/>
                        <a14:foregroundMark x1="45359" y1="42759" x2="46835" y2="77241"/>
                        <a14:foregroundMark x1="46835" y1="77241" x2="46835" y2="77241"/>
                        <a14:foregroundMark x1="57806" y1="47586" x2="52743" y2="57931"/>
                        <a14:foregroundMark x1="64346" y1="42759" x2="66097" y2="72929"/>
                        <a14:foregroundMark x1="77637" y1="77931" x2="77637" y2="77931"/>
                        <a14:foregroundMark x1="84177" y1="53793" x2="84177" y2="65517"/>
                        <a14:foregroundMark x1="87553" y1="59310" x2="87553" y2="59310"/>
                        <a14:foregroundMark x1="95359" y1="55862" x2="95359" y2="55862"/>
                        <a14:foregroundMark x1="84388" y1="33103" x2="84388" y2="33103"/>
                        <a14:foregroundMark x1="10970" y1="67586" x2="10970" y2="67586"/>
                        <a14:foregroundMark x1="10549" y1="67586" x2="14135" y2="51034"/>
                        <a14:foregroundMark x1="12869" y1="52414" x2="6751" y2="82069"/>
                        <a14:foregroundMark x1="6751" y1="82069" x2="17932" y2="82759"/>
                        <a14:foregroundMark x1="17932" y1="82759" x2="26793" y2="64138"/>
                        <a14:foregroundMark x1="26793" y1="64138" x2="16034" y2="57931"/>
                        <a14:foregroundMark x1="16034" y1="57931" x2="14557" y2="59310"/>
                        <a14:foregroundMark x1="63713" y1="77241" x2="63713" y2="77241"/>
                        <a14:foregroundMark x1="65401" y1="78621" x2="65401" y2="78621"/>
                        <a14:foregroundMark x1="65401" y1="74483" x2="65401" y2="74483"/>
                        <a14:foregroundMark x1="65612" y1="72414" x2="64768" y2="80000"/>
                        <a14:backgroundMark x1="67078" y1="74086" x2="67089" y2="73103"/>
                        <a14:backgroundMark x1="66878" y1="93103" x2="66989" y2="82532"/>
                        <a14:backgroundMark x1="67158" y1="74177" x2="67089" y2="69655"/>
                        <a14:backgroundMark x1="67511" y1="97241" x2="67291" y2="82877"/>
                        <a14:backgroundMark x1="68565" y1="93103" x2="67171" y2="82740"/>
                        <a14:backgroundMark x1="69620" y1="91034" x2="67191" y2="82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881" y="3452137"/>
            <a:ext cx="3409346" cy="1042943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C97AD2-3EE8-4B7D-9B88-C4FE0D41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7" y="1252691"/>
            <a:ext cx="4744724" cy="16147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A548F-C6B3-4412-A1CF-E2C94159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866" y="925641"/>
            <a:ext cx="3990361" cy="250336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AF548F-50AE-40F8-80BF-A77CB7A6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37" y="332623"/>
            <a:ext cx="1557644" cy="28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A5DB95-8DD4-4671-B703-28D6FCFD7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70" y="5323664"/>
            <a:ext cx="1487749" cy="1487749"/>
          </a:xfrm>
          <a:prstGeom prst="rect">
            <a:avLst/>
          </a:prstGeom>
        </p:spPr>
      </p:pic>
      <p:pic>
        <p:nvPicPr>
          <p:cNvPr id="3078" name="Picture 6" descr="resources.jetbrains.com/storage/products/intell...">
            <a:extLst>
              <a:ext uri="{FF2B5EF4-FFF2-40B4-BE49-F238E27FC236}">
                <a16:creationId xmlns:a16="http://schemas.microsoft.com/office/drawing/2014/main" id="{92045A01-1FC5-4EA1-A753-C4012F5B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68" y="2728356"/>
            <a:ext cx="1557644" cy="15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13E866B-F1BE-4C6C-A044-96B9D3F80B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6644" y="4815294"/>
            <a:ext cx="2207862" cy="1835285"/>
          </a:xfrm>
          <a:prstGeom prst="rect">
            <a:avLst/>
          </a:prstGeom>
          <a:effectLst>
            <a:glow rad="88900">
              <a:schemeClr val="tx1">
                <a:alpha val="40000"/>
              </a:schemeClr>
            </a:glow>
          </a:effectLst>
        </p:spPr>
      </p:pic>
      <p:pic>
        <p:nvPicPr>
          <p:cNvPr id="3086" name="Picture 14" descr="Codacy">
            <a:extLst>
              <a:ext uri="{FF2B5EF4-FFF2-40B4-BE49-F238E27FC236}">
                <a16:creationId xmlns:a16="http://schemas.microsoft.com/office/drawing/2014/main" id="{F0C9F627-DFD5-4C72-9E20-7FCB1EE7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833" y="5323664"/>
            <a:ext cx="1350572" cy="13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20E157-0014-45F2-9A9D-4DFA066C8654}"/>
              </a:ext>
            </a:extLst>
          </p:cNvPr>
          <p:cNvGrpSpPr/>
          <p:nvPr/>
        </p:nvGrpSpPr>
        <p:grpSpPr>
          <a:xfrm>
            <a:off x="7628358" y="5056102"/>
            <a:ext cx="2068373" cy="1483309"/>
            <a:chOff x="7628358" y="5056102"/>
            <a:chExt cx="2068373" cy="1483309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BB3A599B-66F1-4B2A-94B7-2A361EA2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8358" y="5056102"/>
              <a:ext cx="2068373" cy="1483309"/>
            </a:xfrm>
            <a:prstGeom prst="rect">
              <a:avLst/>
            </a:prstGeom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5497682B-1A0B-41B8-B055-23A540B6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42511" y="5845441"/>
              <a:ext cx="508214" cy="508214"/>
            </a:xfrm>
            <a:prstGeom prst="rect">
              <a:avLst/>
            </a:prstGeom>
          </p:spPr>
        </p:pic>
      </p:grpSp>
      <p:pic>
        <p:nvPicPr>
          <p:cNvPr id="3088" name="Picture 16" descr="Cucumber-JVM for Java | Automation Panda">
            <a:extLst>
              <a:ext uri="{FF2B5EF4-FFF2-40B4-BE49-F238E27FC236}">
                <a16:creationId xmlns:a16="http://schemas.microsoft.com/office/drawing/2014/main" id="{63895C47-7F8F-4210-B39B-909AAA40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3782713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059CF-9E4D-493C-A097-AC7AFDD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46" y="224896"/>
            <a:ext cx="9905998" cy="9423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High-Level Architecture</a:t>
            </a:r>
            <a:endParaRPr lang="en-DE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CF7AEDD-60E7-4865-9978-2EB2B357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39" y="1167259"/>
            <a:ext cx="4480388" cy="546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40208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 sz="4800"/>
              <a:t>quality assurance </a:t>
            </a:r>
            <a:br>
              <a:rPr lang="en-US" sz="4800"/>
            </a:b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9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9F04-9C9F-4AE1-AF63-12BC14C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7" y="326379"/>
            <a:ext cx="9412820" cy="766046"/>
          </a:xfrm>
        </p:spPr>
        <p:txBody>
          <a:bodyPr/>
          <a:lstStyle/>
          <a:p>
            <a:r>
              <a:rPr lang="de-DE"/>
              <a:t>Testing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ABC409-D3B3-41E5-B1CC-2BD19A7A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2407351"/>
            <a:ext cx="30384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2F3C57-9D69-4BE9-A9FD-70E2FEAEF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69" y="2407351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ucumber-JVM for Java | Automation Panda">
            <a:extLst>
              <a:ext uri="{FF2B5EF4-FFF2-40B4-BE49-F238E27FC236}">
                <a16:creationId xmlns:a16="http://schemas.microsoft.com/office/drawing/2014/main" id="{45398EB8-9227-4AEC-AB58-623C3A3F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0" y="839755"/>
            <a:ext cx="4802208" cy="156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nit4/CONTRIBUTING.md at main · junit-team/junit4 · GitHub">
            <a:extLst>
              <a:ext uri="{FF2B5EF4-FFF2-40B4-BE49-F238E27FC236}">
                <a16:creationId xmlns:a16="http://schemas.microsoft.com/office/drawing/2014/main" id="{4F44E3EE-4DA6-4C46-9924-15E05E5A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57" y="211106"/>
            <a:ext cx="2768909" cy="27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8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92F5-793B-459B-A4A4-367B207F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5" y="342563"/>
            <a:ext cx="8943482" cy="685126"/>
          </a:xfrm>
        </p:spPr>
        <p:txBody>
          <a:bodyPr/>
          <a:lstStyle/>
          <a:p>
            <a:r>
              <a:rPr lang="de-DE"/>
              <a:t>Codacy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7C8A-FA10-461C-9237-176745A1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2" y="2657902"/>
            <a:ext cx="9940616" cy="4200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16B1-7B34-4174-8CC5-2A4DFDDF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8" y="1027689"/>
            <a:ext cx="10840630" cy="16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5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F1F-3DF6-4DDC-B515-C1E5A76F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de-DE" b="1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162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86066-EF40-49D7-90C4-2B57A415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4320"/>
            <a:ext cx="9905998" cy="1905000"/>
          </a:xfrm>
        </p:spPr>
        <p:txBody>
          <a:bodyPr/>
          <a:lstStyle/>
          <a:p>
            <a:r>
              <a:rPr lang="en-US"/>
              <a:t>Agenda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E38BE-CE7D-487E-99FF-6FB812214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40" y="2179320"/>
            <a:ext cx="9329774" cy="2964180"/>
          </a:xfrm>
        </p:spPr>
        <p:txBody>
          <a:bodyPr>
            <a:normAutofit/>
          </a:bodyPr>
          <a:lstStyle/>
          <a:p>
            <a:r>
              <a:rPr lang="en-US" sz="2400" dirty="0"/>
              <a:t>Business needs</a:t>
            </a:r>
          </a:p>
          <a:p>
            <a:r>
              <a:rPr lang="en-US" sz="2400" dirty="0"/>
              <a:t>Technical abilities	</a:t>
            </a:r>
          </a:p>
          <a:p>
            <a:r>
              <a:rPr lang="en-US" sz="2400" dirty="0"/>
              <a:t>quality assurance </a:t>
            </a:r>
          </a:p>
          <a:p>
            <a:r>
              <a:rPr lang="en-US" sz="2400" dirty="0"/>
              <a:t>demo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20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730E-9E7D-4CAF-A054-C6CB6DDF0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/>
          <a:p>
            <a:r>
              <a:rPr lang="en-US"/>
              <a:t>Business needs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7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542"/>
            <a:ext cx="9905998" cy="690694"/>
          </a:xfrm>
        </p:spPr>
        <p:txBody>
          <a:bodyPr rtlCol="0" anchor="t">
            <a:normAutofit/>
          </a:bodyPr>
          <a:lstStyle/>
          <a:p>
            <a:pPr algn="ctr"/>
            <a:r>
              <a:rPr lang="de-DE" sz="3600" err="1"/>
              <a:t>Our</a:t>
            </a:r>
            <a:r>
              <a:rPr lang="de-DE" sz="3600"/>
              <a:t> Vision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C91139-A4CC-4D30-842C-C46DD9E9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21" y="3776610"/>
            <a:ext cx="2364310" cy="27318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E3E545-7B5F-4D81-A02B-8A82AFEF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335" y="1083298"/>
            <a:ext cx="3934664" cy="2213248"/>
          </a:xfrm>
          <a:prstGeom prst="rect">
            <a:avLst/>
          </a:prstGeom>
        </p:spPr>
      </p:pic>
      <p:pic>
        <p:nvPicPr>
          <p:cNvPr id="9" name="Grafik 8" descr="Ein Bild, das Buch, Text enthält.&#10;&#10;Automatisch generierte Beschreibung">
            <a:extLst>
              <a:ext uri="{FF2B5EF4-FFF2-40B4-BE49-F238E27FC236}">
                <a16:creationId xmlns:a16="http://schemas.microsoft.com/office/drawing/2014/main" id="{9D87BAB3-93EB-43BA-9C74-B1C18865D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999" y="3709818"/>
            <a:ext cx="1796580" cy="28654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85574F-DBAC-4111-A90F-40226506B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02" y="1083298"/>
            <a:ext cx="2761987" cy="22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FED236-70C4-47DA-AC87-17581C91884A}"/>
              </a:ext>
            </a:extLst>
          </p:cNvPr>
          <p:cNvSpPr txBox="1"/>
          <p:nvPr/>
        </p:nvSpPr>
        <p:spPr>
          <a:xfrm>
            <a:off x="379411" y="-79873"/>
            <a:ext cx="3549121" cy="1316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de-DE" sz="44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Scope</a:t>
            </a:r>
            <a:endParaRPr lang="de-DE" sz="4400" b="0" kern="12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5D0818D-BA54-43BE-A7E0-68484A77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19" y="403195"/>
            <a:ext cx="8348948" cy="6053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0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7" y="65315"/>
            <a:ext cx="9274595" cy="1059024"/>
          </a:xfrm>
        </p:spPr>
        <p:txBody>
          <a:bodyPr>
            <a:normAutofit/>
          </a:bodyPr>
          <a:lstStyle/>
          <a:p>
            <a:r>
              <a:rPr lang="en-US" sz="3200" b="1"/>
              <a:t>iterative scrumming</a:t>
            </a:r>
            <a:endParaRPr lang="de-DE"/>
          </a:p>
        </p:txBody>
      </p:sp>
      <p:pic>
        <p:nvPicPr>
          <p:cNvPr id="5" name="Picture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58734FF-19D7-4ED8-9C1A-CADDCCFF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961"/>
            <a:ext cx="12192000" cy="53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5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14FE-2A9C-4739-83CB-D6BFE22D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61731"/>
            <a:ext cx="8630782" cy="836645"/>
          </a:xfrm>
        </p:spPr>
        <p:txBody>
          <a:bodyPr/>
          <a:lstStyle/>
          <a:p>
            <a:r>
              <a:rPr lang="de-DE"/>
              <a:t>Function points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08EC80-C3B0-4C77-BD2F-27B35D43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5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27" y="1134545"/>
            <a:ext cx="8889253" cy="521519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" sx="19000" sy="19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8455-5F5C-4084-BA15-F7B6C8F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274486"/>
            <a:ext cx="9218611" cy="891374"/>
          </a:xfrm>
        </p:spPr>
        <p:txBody>
          <a:bodyPr>
            <a:normAutofit/>
          </a:bodyPr>
          <a:lstStyle/>
          <a:p>
            <a:r>
              <a:rPr lang="en-US" sz="3200" b="1"/>
              <a:t>Burn down chart</a:t>
            </a:r>
            <a:endParaRPr lang="de-DE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A63C4C1-756A-48F6-93ED-5221BBD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226"/>
            <a:ext cx="12192000" cy="41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65D6-2714-4243-B949-8C89B10D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24408"/>
            <a:ext cx="9311917" cy="743339"/>
          </a:xfrm>
        </p:spPr>
        <p:txBody>
          <a:bodyPr/>
          <a:lstStyle/>
          <a:p>
            <a:r>
              <a:rPr lang="de-DE"/>
              <a:t>CUMULATIVE flow (RUP phases)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09633-79FC-42B3-80AC-D9E37F63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38" y="867747"/>
            <a:ext cx="10291667" cy="5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Widescreen</PresentationFormat>
  <Paragraphs>74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Netz</vt:lpstr>
      <vt:lpstr>littleBeasts</vt:lpstr>
      <vt:lpstr>Agenda</vt:lpstr>
      <vt:lpstr>Business needs </vt:lpstr>
      <vt:lpstr>Our Vision</vt:lpstr>
      <vt:lpstr>PowerPoint Presentation</vt:lpstr>
      <vt:lpstr>iterative scrumming</vt:lpstr>
      <vt:lpstr>Function points</vt:lpstr>
      <vt:lpstr>Burn down chart</vt:lpstr>
      <vt:lpstr>CUMULATIVE flow (RUP phases)  </vt:lpstr>
      <vt:lpstr>CI/CD</vt:lpstr>
      <vt:lpstr>Workflow</vt:lpstr>
      <vt:lpstr>Technical abilities </vt:lpstr>
      <vt:lpstr>Technologies - LitiEngine</vt:lpstr>
      <vt:lpstr>High-Level Architecture</vt:lpstr>
      <vt:lpstr>quality assurance   </vt:lpstr>
      <vt:lpstr>Testing</vt:lpstr>
      <vt:lpstr>Codacy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littleBeasts</dc:title>
  <dc:creator>Leon Knorr</dc:creator>
  <cp:lastModifiedBy>Lawand Allo</cp:lastModifiedBy>
  <cp:revision>2</cp:revision>
  <dcterms:created xsi:type="dcterms:W3CDTF">2020-12-02T20:54:53Z</dcterms:created>
  <dcterms:modified xsi:type="dcterms:W3CDTF">2021-06-14T15:05:23Z</dcterms:modified>
</cp:coreProperties>
</file>